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7"/>
  </p:notesMasterIdLst>
  <p:handoutMasterIdLst>
    <p:handoutMasterId r:id="rId8"/>
  </p:handoutMasterIdLst>
  <p:sldIdLst>
    <p:sldId id="261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F2FA"/>
    <a:srgbClr val="14425D"/>
    <a:srgbClr val="6292CC"/>
    <a:srgbClr val="A6A6A6"/>
    <a:srgbClr val="9B9B9B"/>
    <a:srgbClr val="9AB9DE"/>
    <a:srgbClr val="BACFE8"/>
    <a:srgbClr val="949494"/>
    <a:srgbClr val="10DE00"/>
    <a:srgbClr val="D3FF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706"/>
    <p:restoredTop sz="94660"/>
  </p:normalViewPr>
  <p:slideViewPr>
    <p:cSldViewPr>
      <p:cViewPr>
        <p:scale>
          <a:sx n="90" d="100"/>
          <a:sy n="90" d="100"/>
        </p:scale>
        <p:origin x="-782" y="-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0" d="100"/>
          <a:sy n="60" d="100"/>
        </p:scale>
        <p:origin x="1670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65A63AF3-6C9A-4094-8430-189A53F7957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318FE21A-F892-4921-95D5-5B59BF49F90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D49280-2A87-41FC-951A-432335432379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4615FC21-437F-4B4B-9768-7B06614780C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9F2CE8E6-4139-46AC-998D-48D1C95D83A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33CF1F-F0EB-41D5-AF72-D71212CA1D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5212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BE070B-F845-4B2F-B4C9-8298EF7F91D0}" type="datetimeFigureOut">
              <a:rPr lang="en-US" smtClean="0"/>
              <a:t>4/27/2022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26019A-2943-4642-8AA0-1979A55434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211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3630F544-C0C7-3646-AF01-57E3C07708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254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xmlns="" id="{823E60F3-794D-1E4E-972C-22480A510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Two</a:t>
            </a:r>
            <a:r>
              <a:rPr lang="en-US" dirty="0" smtClean="0"/>
              <a:t> Month Gantt Chart</a:t>
            </a:r>
            <a:endParaRPr lang="en-US" dirty="0"/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xmlns="" id="{C13922E5-51AA-324B-937B-7E91AB9CC9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3444450"/>
              </p:ext>
            </p:extLst>
          </p:nvPr>
        </p:nvGraphicFramePr>
        <p:xfrm>
          <a:off x="1663701" y="1363973"/>
          <a:ext cx="8839199" cy="299086"/>
        </p:xfrm>
        <a:graphic>
          <a:graphicData uri="http://schemas.openxmlformats.org/drawingml/2006/table">
            <a:tbl>
              <a:tblPr firstRow="1" bandRow="1">
                <a:effectLst>
                  <a:outerShdw blurRad="114300" dist="38100" dir="2700000" algn="tl" rotWithShape="0">
                    <a:prstClr val="black">
                      <a:alpha val="20000"/>
                    </a:prstClr>
                  </a:outerShdw>
                </a:effectLst>
                <a:tableStyleId>{5C22544A-7EE6-4342-B048-85BDC9FD1C3A}</a:tableStyleId>
              </a:tblPr>
              <a:tblGrid>
                <a:gridCol w="90798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9312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Arial" panose="020B0604020202020204" pitchFamily="34" charset="0"/>
                        </a:rPr>
                        <a:t>Tasks</a:t>
                      </a:r>
                    </a:p>
                  </a:txBody>
                  <a:tcPr marL="85726" marR="85726" marT="42863" marB="42863">
                    <a:lnL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Arial" panose="020B0604020202020204" pitchFamily="34" charset="0"/>
                        </a:rPr>
                        <a:t>Month 1</a:t>
                      </a:r>
                    </a:p>
                  </a:txBody>
                  <a:tcPr marL="85726" marR="85726" marT="42863" marB="42863">
                    <a:lnR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8741886"/>
              </p:ext>
            </p:extLst>
          </p:nvPr>
        </p:nvGraphicFramePr>
        <p:xfrm>
          <a:off x="1663701" y="1657648"/>
          <a:ext cx="8839199" cy="1925968"/>
        </p:xfrm>
        <a:graphic>
          <a:graphicData uri="http://schemas.openxmlformats.org/drawingml/2006/table">
            <a:tbl>
              <a:tblPr firstRow="1" bandRow="1">
                <a:effectLst>
                  <a:outerShdw blurRad="114300" dist="38100" dir="2700000" algn="tl" rotWithShape="0">
                    <a:prstClr val="black">
                      <a:alpha val="20000"/>
                    </a:prstClr>
                  </a:outerShdw>
                </a:effectLst>
                <a:tableStyleId>{5C22544A-7EE6-4342-B048-85BDC9FD1C3A}</a:tableStyleId>
              </a:tblPr>
              <a:tblGrid>
                <a:gridCol w="90798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643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6437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6437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6437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6437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26437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264373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264373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264373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264373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264373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264373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264373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264373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264373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  <a:gridCol w="264373">
                  <a:extLst>
                    <a:ext uri="{9D8B030D-6E8A-4147-A177-3AD203B41FA5}">
                      <a16:colId xmlns:a16="http://schemas.microsoft.com/office/drawing/2014/main" xmlns="" val="20016"/>
                    </a:ext>
                  </a:extLst>
                </a:gridCol>
                <a:gridCol w="264373">
                  <a:extLst>
                    <a:ext uri="{9D8B030D-6E8A-4147-A177-3AD203B41FA5}">
                      <a16:colId xmlns:a16="http://schemas.microsoft.com/office/drawing/2014/main" xmlns="" val="20017"/>
                    </a:ext>
                  </a:extLst>
                </a:gridCol>
                <a:gridCol w="264373">
                  <a:extLst>
                    <a:ext uri="{9D8B030D-6E8A-4147-A177-3AD203B41FA5}">
                      <a16:colId xmlns:a16="http://schemas.microsoft.com/office/drawing/2014/main" xmlns="" val="20018"/>
                    </a:ext>
                  </a:extLst>
                </a:gridCol>
                <a:gridCol w="264373">
                  <a:extLst>
                    <a:ext uri="{9D8B030D-6E8A-4147-A177-3AD203B41FA5}">
                      <a16:colId xmlns:a16="http://schemas.microsoft.com/office/drawing/2014/main" xmlns="" val="20019"/>
                    </a:ext>
                  </a:extLst>
                </a:gridCol>
                <a:gridCol w="264373">
                  <a:extLst>
                    <a:ext uri="{9D8B030D-6E8A-4147-A177-3AD203B41FA5}">
                      <a16:colId xmlns:a16="http://schemas.microsoft.com/office/drawing/2014/main" xmlns="" val="20020"/>
                    </a:ext>
                  </a:extLst>
                </a:gridCol>
                <a:gridCol w="264373">
                  <a:extLst>
                    <a:ext uri="{9D8B030D-6E8A-4147-A177-3AD203B41FA5}">
                      <a16:colId xmlns:a16="http://schemas.microsoft.com/office/drawing/2014/main" xmlns="" val="20021"/>
                    </a:ext>
                  </a:extLst>
                </a:gridCol>
                <a:gridCol w="264373">
                  <a:extLst>
                    <a:ext uri="{9D8B030D-6E8A-4147-A177-3AD203B41FA5}">
                      <a16:colId xmlns:a16="http://schemas.microsoft.com/office/drawing/2014/main" xmlns="" val="20022"/>
                    </a:ext>
                  </a:extLst>
                </a:gridCol>
                <a:gridCol w="264373">
                  <a:extLst>
                    <a:ext uri="{9D8B030D-6E8A-4147-A177-3AD203B41FA5}">
                      <a16:colId xmlns:a16="http://schemas.microsoft.com/office/drawing/2014/main" xmlns="" val="20023"/>
                    </a:ext>
                  </a:extLst>
                </a:gridCol>
                <a:gridCol w="264373">
                  <a:extLst>
                    <a:ext uri="{9D8B030D-6E8A-4147-A177-3AD203B41FA5}">
                      <a16:colId xmlns:a16="http://schemas.microsoft.com/office/drawing/2014/main" xmlns="" val="20024"/>
                    </a:ext>
                  </a:extLst>
                </a:gridCol>
                <a:gridCol w="264373">
                  <a:extLst>
                    <a:ext uri="{9D8B030D-6E8A-4147-A177-3AD203B41FA5}">
                      <a16:colId xmlns:a16="http://schemas.microsoft.com/office/drawing/2014/main" xmlns="" val="20025"/>
                    </a:ext>
                  </a:extLst>
                </a:gridCol>
                <a:gridCol w="264373">
                  <a:extLst>
                    <a:ext uri="{9D8B030D-6E8A-4147-A177-3AD203B41FA5}">
                      <a16:colId xmlns:a16="http://schemas.microsoft.com/office/drawing/2014/main" xmlns="" val="20026"/>
                    </a:ext>
                  </a:extLst>
                </a:gridCol>
                <a:gridCol w="264373">
                  <a:extLst>
                    <a:ext uri="{9D8B030D-6E8A-4147-A177-3AD203B41FA5}">
                      <a16:colId xmlns:a16="http://schemas.microsoft.com/office/drawing/2014/main" xmlns="" val="20027"/>
                    </a:ext>
                  </a:extLst>
                </a:gridCol>
                <a:gridCol w="264373">
                  <a:extLst>
                    <a:ext uri="{9D8B030D-6E8A-4147-A177-3AD203B41FA5}">
                      <a16:colId xmlns:a16="http://schemas.microsoft.com/office/drawing/2014/main" xmlns="" val="20028"/>
                    </a:ext>
                  </a:extLst>
                </a:gridCol>
                <a:gridCol w="264373">
                  <a:extLst>
                    <a:ext uri="{9D8B030D-6E8A-4147-A177-3AD203B41FA5}">
                      <a16:colId xmlns:a16="http://schemas.microsoft.com/office/drawing/2014/main" xmlns="" val="20029"/>
                    </a:ext>
                  </a:extLst>
                </a:gridCol>
                <a:gridCol w="264399">
                  <a:extLst>
                    <a:ext uri="{9D8B030D-6E8A-4147-A177-3AD203B41FA5}">
                      <a16:colId xmlns:a16="http://schemas.microsoft.com/office/drawing/2014/main" xmlns="" val="20030"/>
                    </a:ext>
                  </a:extLst>
                </a:gridCol>
              </a:tblGrid>
              <a:tr h="201938">
                <a:tc>
                  <a:txBody>
                    <a:bodyPr/>
                    <a:lstStyle/>
                    <a:p>
                      <a:pPr algn="ctr"/>
                      <a:endParaRPr lang="en-US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24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27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28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1119">
                <a:tc>
                  <a:txBody>
                    <a:bodyPr/>
                    <a:lstStyle/>
                    <a:p>
                      <a:r>
                        <a:rPr lang="en-US" sz="105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Task 1</a:t>
                      </a:r>
                    </a:p>
                  </a:txBody>
                  <a:tcPr marL="85726" marR="85726" marT="42863" marB="42863">
                    <a:lnL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4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1119">
                <a:tc>
                  <a:txBody>
                    <a:bodyPr/>
                    <a:lstStyle/>
                    <a:p>
                      <a:r>
                        <a:rPr lang="en-US" sz="105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Task 2</a:t>
                      </a:r>
                    </a:p>
                  </a:txBody>
                  <a:tcPr marL="85726" marR="85726" marT="42863" marB="42863">
                    <a:lnL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400" kern="120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81119">
                <a:tc>
                  <a:txBody>
                    <a:bodyPr/>
                    <a:lstStyle/>
                    <a:p>
                      <a:pPr marL="117475" indent="0"/>
                      <a:r>
                        <a:rPr lang="en-US" sz="105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Sub-task A</a:t>
                      </a:r>
                    </a:p>
                  </a:txBody>
                  <a:tcPr marL="85726" marR="85726" marT="42863" marB="42863">
                    <a:lnL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400" kern="120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81119">
                <a:tc>
                  <a:txBody>
                    <a:bodyPr/>
                    <a:lstStyle/>
                    <a:p>
                      <a:pPr marL="11747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Sub-task B</a:t>
                      </a:r>
                    </a:p>
                  </a:txBody>
                  <a:tcPr marL="85726" marR="85726" marT="42863" marB="42863">
                    <a:lnL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4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81119">
                <a:tc>
                  <a:txBody>
                    <a:bodyPr/>
                    <a:lstStyle/>
                    <a:p>
                      <a:pPr marL="11747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Sub-task C</a:t>
                      </a:r>
                    </a:p>
                  </a:txBody>
                  <a:tcPr marL="85726" marR="85726" marT="42863" marB="42863">
                    <a:lnL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endParaRPr lang="en-US" sz="1400" kern="1200" dirty="0">
                        <a:solidFill>
                          <a:schemeClr val="accent4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grpSp>
        <p:nvGrpSpPr>
          <p:cNvPr id="3" name="Group 11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/>
        </p:nvGrpSpPr>
        <p:grpSpPr>
          <a:xfrm>
            <a:off x="2616200" y="1936925"/>
            <a:ext cx="2971800" cy="228600"/>
            <a:chOff x="1371600" y="1905000"/>
            <a:chExt cx="2667000" cy="228600"/>
          </a:xfrm>
        </p:grpSpPr>
        <p:sp>
          <p:nvSpPr>
            <p:cNvPr id="39" name="Rounded Rectangle 38"/>
            <p:cNvSpPr/>
            <p:nvPr/>
          </p:nvSpPr>
          <p:spPr>
            <a:xfrm>
              <a:off x="1371600" y="1905000"/>
              <a:ext cx="2667000" cy="228600"/>
            </a:xfrm>
            <a:prstGeom prst="roundRect">
              <a:avLst>
                <a:gd name="adj" fmla="val 4871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8288" tIns="18288" rIns="18288" bIns="18288" anchor="ctr" anchorCtr="1"/>
            <a:lstStyle/>
            <a:p>
              <a:pPr algn="ctr">
                <a:lnSpc>
                  <a:spcPct val="85000"/>
                </a:lnSpc>
                <a:spcBef>
                  <a:spcPct val="20000"/>
                </a:spcBef>
              </a:pPr>
              <a:endParaRPr lang="en-US" sz="1600" b="1">
                <a:solidFill>
                  <a:schemeClr val="bg1"/>
                </a:solidFill>
                <a:latin typeface="Arial Narrow" pitchFamily="112" charset="0"/>
              </a:endParaRPr>
            </a:p>
          </p:txBody>
        </p:sp>
        <p:sp>
          <p:nvSpPr>
            <p:cNvPr id="41" name="Rounded Rectangle 40"/>
            <p:cNvSpPr/>
            <p:nvPr/>
          </p:nvSpPr>
          <p:spPr>
            <a:xfrm>
              <a:off x="1421674" y="1931126"/>
              <a:ext cx="2590800" cy="152400"/>
            </a:xfrm>
            <a:prstGeom prst="roundRect">
              <a:avLst>
                <a:gd name="adj" fmla="val 4871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5000"/>
                </a:lnSpc>
                <a:spcBef>
                  <a:spcPct val="20000"/>
                </a:spcBef>
              </a:pPr>
              <a:endParaRPr lang="en-US"/>
            </a:p>
          </p:txBody>
        </p:sp>
      </p:grpSp>
      <p:grpSp>
        <p:nvGrpSpPr>
          <p:cNvPr id="4" name="Group 15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/>
        </p:nvGrpSpPr>
        <p:grpSpPr>
          <a:xfrm>
            <a:off x="5715000" y="2278373"/>
            <a:ext cx="4572000" cy="204652"/>
            <a:chOff x="2157548" y="2233748"/>
            <a:chExt cx="3709852" cy="204652"/>
          </a:xfrm>
        </p:grpSpPr>
        <p:sp>
          <p:nvSpPr>
            <p:cNvPr id="43" name="Rounded Rectangle 42"/>
            <p:cNvSpPr/>
            <p:nvPr/>
          </p:nvSpPr>
          <p:spPr>
            <a:xfrm>
              <a:off x="2157548" y="2233748"/>
              <a:ext cx="3709852" cy="204652"/>
            </a:xfrm>
            <a:prstGeom prst="roundRect">
              <a:avLst>
                <a:gd name="adj" fmla="val 4871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8288" tIns="18288" rIns="18288" bIns="18288" anchor="ctr" anchorCtr="1"/>
            <a:lstStyle/>
            <a:p>
              <a:pPr algn="ctr">
                <a:lnSpc>
                  <a:spcPct val="85000"/>
                </a:lnSpc>
                <a:spcBef>
                  <a:spcPct val="20000"/>
                </a:spcBef>
              </a:pPr>
              <a:endParaRPr lang="en-US" sz="1600" b="1">
                <a:solidFill>
                  <a:schemeClr val="bg1"/>
                </a:solidFill>
                <a:latin typeface="Arial Narrow" pitchFamily="112" charset="0"/>
              </a:endParaRPr>
            </a:p>
          </p:txBody>
        </p:sp>
        <p:sp>
          <p:nvSpPr>
            <p:cNvPr id="44" name="Rounded Rectangle 43"/>
            <p:cNvSpPr/>
            <p:nvPr/>
          </p:nvSpPr>
          <p:spPr>
            <a:xfrm>
              <a:off x="2207622" y="2259874"/>
              <a:ext cx="3630168" cy="152400"/>
            </a:xfrm>
            <a:prstGeom prst="roundRect">
              <a:avLst>
                <a:gd name="adj" fmla="val 4871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5000"/>
                </a:lnSpc>
                <a:spcBef>
                  <a:spcPct val="20000"/>
                </a:spcBef>
              </a:pPr>
              <a:endParaRPr lang="en-US"/>
            </a:p>
          </p:txBody>
        </p:sp>
      </p:grpSp>
      <p:grpSp>
        <p:nvGrpSpPr>
          <p:cNvPr id="5" name="Group 20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/>
        </p:nvGrpSpPr>
        <p:grpSpPr>
          <a:xfrm>
            <a:off x="6096000" y="2616012"/>
            <a:ext cx="1737360" cy="228600"/>
            <a:chOff x="2159726" y="2577737"/>
            <a:chExt cx="1737360" cy="228600"/>
          </a:xfrm>
        </p:grpSpPr>
        <p:sp>
          <p:nvSpPr>
            <p:cNvPr id="46" name="Rounded Rectangle 45"/>
            <p:cNvSpPr/>
            <p:nvPr/>
          </p:nvSpPr>
          <p:spPr>
            <a:xfrm>
              <a:off x="2159726" y="2577737"/>
              <a:ext cx="1737360" cy="228600"/>
            </a:xfrm>
            <a:prstGeom prst="roundRect">
              <a:avLst>
                <a:gd name="adj" fmla="val 48717"/>
              </a:avLst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8288" tIns="18288" rIns="18288" bIns="18288" anchor="ctr" anchorCtr="1"/>
            <a:lstStyle/>
            <a:p>
              <a:pPr algn="ctr">
                <a:lnSpc>
                  <a:spcPct val="85000"/>
                </a:lnSpc>
                <a:spcBef>
                  <a:spcPct val="20000"/>
                </a:spcBef>
              </a:pPr>
              <a:endParaRPr lang="en-US" sz="1600" b="1" dirty="0">
                <a:latin typeface="Arial Narrow" pitchFamily="112" charset="0"/>
              </a:endParaRPr>
            </a:p>
          </p:txBody>
        </p:sp>
        <p:sp>
          <p:nvSpPr>
            <p:cNvPr id="47" name="Rounded Rectangle 46"/>
            <p:cNvSpPr/>
            <p:nvPr/>
          </p:nvSpPr>
          <p:spPr>
            <a:xfrm>
              <a:off x="2209800" y="2603863"/>
              <a:ext cx="1645920" cy="152400"/>
            </a:xfrm>
            <a:prstGeom prst="roundRect">
              <a:avLst>
                <a:gd name="adj" fmla="val 48717"/>
              </a:avLst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5000"/>
                </a:lnSpc>
                <a:spcBef>
                  <a:spcPct val="20000"/>
                </a:spcBef>
              </a:pPr>
              <a:endParaRPr lang="en-US"/>
            </a:p>
          </p:txBody>
        </p:sp>
      </p:grpSp>
      <p:grpSp>
        <p:nvGrpSpPr>
          <p:cNvPr id="6" name="Group 21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/>
        </p:nvGrpSpPr>
        <p:grpSpPr>
          <a:xfrm>
            <a:off x="7162800" y="2966351"/>
            <a:ext cx="1737360" cy="228600"/>
            <a:chOff x="2159726" y="2577737"/>
            <a:chExt cx="1737360" cy="228600"/>
          </a:xfrm>
        </p:grpSpPr>
        <p:sp>
          <p:nvSpPr>
            <p:cNvPr id="49" name="Rounded Rectangle 48"/>
            <p:cNvSpPr/>
            <p:nvPr/>
          </p:nvSpPr>
          <p:spPr>
            <a:xfrm>
              <a:off x="2159726" y="2577737"/>
              <a:ext cx="1737360" cy="228600"/>
            </a:xfrm>
            <a:prstGeom prst="roundRect">
              <a:avLst>
                <a:gd name="adj" fmla="val 48717"/>
              </a:avLst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8288" tIns="18288" rIns="18288" bIns="18288" anchor="ctr" anchorCtr="1"/>
            <a:lstStyle/>
            <a:p>
              <a:pPr algn="ctr">
                <a:lnSpc>
                  <a:spcPct val="85000"/>
                </a:lnSpc>
                <a:spcBef>
                  <a:spcPct val="20000"/>
                </a:spcBef>
              </a:pPr>
              <a:endParaRPr lang="en-US" sz="1600" b="1" dirty="0">
                <a:latin typeface="Arial Narrow" pitchFamily="112" charset="0"/>
              </a:endParaRPr>
            </a:p>
          </p:txBody>
        </p:sp>
        <p:sp>
          <p:nvSpPr>
            <p:cNvPr id="50" name="Rounded Rectangle 49"/>
            <p:cNvSpPr/>
            <p:nvPr/>
          </p:nvSpPr>
          <p:spPr>
            <a:xfrm>
              <a:off x="2209800" y="2603863"/>
              <a:ext cx="1645920" cy="152400"/>
            </a:xfrm>
            <a:prstGeom prst="roundRect">
              <a:avLst>
                <a:gd name="adj" fmla="val 48717"/>
              </a:avLst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5000"/>
                </a:lnSpc>
                <a:spcBef>
                  <a:spcPct val="20000"/>
                </a:spcBef>
              </a:pPr>
              <a:endParaRPr lang="en-US"/>
            </a:p>
          </p:txBody>
        </p:sp>
      </p:grpSp>
      <p:grpSp>
        <p:nvGrpSpPr>
          <p:cNvPr id="7" name="Group 24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/>
        </p:nvGrpSpPr>
        <p:grpSpPr>
          <a:xfrm>
            <a:off x="8305800" y="3308525"/>
            <a:ext cx="1737360" cy="228600"/>
            <a:chOff x="2159726" y="2577737"/>
            <a:chExt cx="1737360" cy="228600"/>
          </a:xfrm>
        </p:grpSpPr>
        <p:sp>
          <p:nvSpPr>
            <p:cNvPr id="52" name="Rounded Rectangle 51"/>
            <p:cNvSpPr/>
            <p:nvPr/>
          </p:nvSpPr>
          <p:spPr>
            <a:xfrm>
              <a:off x="2159726" y="2577737"/>
              <a:ext cx="1737360" cy="228600"/>
            </a:xfrm>
            <a:prstGeom prst="roundRect">
              <a:avLst>
                <a:gd name="adj" fmla="val 48717"/>
              </a:avLst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8288" tIns="18288" rIns="18288" bIns="18288" anchor="ctr" anchorCtr="1"/>
            <a:lstStyle/>
            <a:p>
              <a:pPr algn="ctr">
                <a:lnSpc>
                  <a:spcPct val="85000"/>
                </a:lnSpc>
                <a:spcBef>
                  <a:spcPct val="20000"/>
                </a:spcBef>
              </a:pPr>
              <a:endParaRPr lang="en-US" sz="1600" b="1" dirty="0">
                <a:latin typeface="Arial Narrow" pitchFamily="112" charset="0"/>
              </a:endParaRPr>
            </a:p>
          </p:txBody>
        </p:sp>
        <p:sp>
          <p:nvSpPr>
            <p:cNvPr id="53" name="Rounded Rectangle 52"/>
            <p:cNvSpPr/>
            <p:nvPr/>
          </p:nvSpPr>
          <p:spPr>
            <a:xfrm>
              <a:off x="2209800" y="2603863"/>
              <a:ext cx="1645920" cy="152400"/>
            </a:xfrm>
            <a:prstGeom prst="roundRect">
              <a:avLst>
                <a:gd name="adj" fmla="val 48717"/>
              </a:avLst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5000"/>
                </a:lnSpc>
                <a:spcBef>
                  <a:spcPct val="20000"/>
                </a:spcBef>
              </a:pPr>
              <a:endParaRPr lang="en-US"/>
            </a:p>
          </p:txBody>
        </p:sp>
      </p:grpSp>
      <p:graphicFrame>
        <p:nvGraphicFramePr>
          <p:cNvPr id="32" name="Table 31">
            <a:extLst>
              <a:ext uri="{FF2B5EF4-FFF2-40B4-BE49-F238E27FC236}">
                <a16:creationId xmlns:a16="http://schemas.microsoft.com/office/drawing/2014/main" xmlns="" id="{1EF8B57D-A0E5-D54E-B528-A9CFD1DCF4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0724375"/>
              </p:ext>
            </p:extLst>
          </p:nvPr>
        </p:nvGraphicFramePr>
        <p:xfrm>
          <a:off x="1663700" y="3970377"/>
          <a:ext cx="8839186" cy="299086"/>
        </p:xfrm>
        <a:graphic>
          <a:graphicData uri="http://schemas.openxmlformats.org/drawingml/2006/table">
            <a:tbl>
              <a:tblPr firstRow="1" bandRow="1">
                <a:effectLst>
                  <a:outerShdw blurRad="114300" dist="38100" dir="2700000" algn="tl" rotWithShape="0">
                    <a:prstClr val="black">
                      <a:alpha val="20000"/>
                    </a:prstClr>
                  </a:outerShdw>
                </a:effectLst>
                <a:tableStyleId>{5C22544A-7EE6-4342-B048-85BDC9FD1C3A}</a:tableStyleId>
              </a:tblPr>
              <a:tblGrid>
                <a:gridCol w="8816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95757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Arial" panose="020B0604020202020204" pitchFamily="34" charset="0"/>
                        </a:rPr>
                        <a:t>Tasks</a:t>
                      </a:r>
                    </a:p>
                  </a:txBody>
                  <a:tcPr marL="85726" marR="85726" marT="42863" marB="42863">
                    <a:lnL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Arial" panose="020B0604020202020204" pitchFamily="34" charset="0"/>
                        </a:rPr>
                        <a:t>Month 2</a:t>
                      </a:r>
                    </a:p>
                  </a:txBody>
                  <a:tcPr marL="85726" marR="85726" marT="42863" marB="42863">
                    <a:lnR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9" name="Tab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8613070"/>
              </p:ext>
            </p:extLst>
          </p:nvPr>
        </p:nvGraphicFramePr>
        <p:xfrm>
          <a:off x="1663700" y="4260583"/>
          <a:ext cx="8839186" cy="1937390"/>
        </p:xfrm>
        <a:graphic>
          <a:graphicData uri="http://schemas.openxmlformats.org/drawingml/2006/table">
            <a:tbl>
              <a:tblPr firstRow="1" bandRow="1">
                <a:effectLst>
                  <a:outerShdw blurRad="114300" dist="38100" dir="2700000" algn="tl" rotWithShape="0">
                    <a:prstClr val="black">
                      <a:alpha val="20000"/>
                    </a:prstClr>
                  </a:outerShdw>
                </a:effectLst>
                <a:tableStyleId>{5C22544A-7EE6-4342-B048-85BDC9FD1C3A}</a:tableStyleId>
              </a:tblPr>
              <a:tblGrid>
                <a:gridCol w="8816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66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66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5669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5669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5669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256695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256695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256695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256695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256695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256695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256695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256695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256695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256695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  <a:gridCol w="256695">
                  <a:extLst>
                    <a:ext uri="{9D8B030D-6E8A-4147-A177-3AD203B41FA5}">
                      <a16:colId xmlns:a16="http://schemas.microsoft.com/office/drawing/2014/main" xmlns="" val="20016"/>
                    </a:ext>
                  </a:extLst>
                </a:gridCol>
                <a:gridCol w="256695">
                  <a:extLst>
                    <a:ext uri="{9D8B030D-6E8A-4147-A177-3AD203B41FA5}">
                      <a16:colId xmlns:a16="http://schemas.microsoft.com/office/drawing/2014/main" xmlns="" val="20017"/>
                    </a:ext>
                  </a:extLst>
                </a:gridCol>
                <a:gridCol w="256695">
                  <a:extLst>
                    <a:ext uri="{9D8B030D-6E8A-4147-A177-3AD203B41FA5}">
                      <a16:colId xmlns:a16="http://schemas.microsoft.com/office/drawing/2014/main" xmlns="" val="20018"/>
                    </a:ext>
                  </a:extLst>
                </a:gridCol>
                <a:gridCol w="256695">
                  <a:extLst>
                    <a:ext uri="{9D8B030D-6E8A-4147-A177-3AD203B41FA5}">
                      <a16:colId xmlns:a16="http://schemas.microsoft.com/office/drawing/2014/main" xmlns="" val="20019"/>
                    </a:ext>
                  </a:extLst>
                </a:gridCol>
                <a:gridCol w="256695">
                  <a:extLst>
                    <a:ext uri="{9D8B030D-6E8A-4147-A177-3AD203B41FA5}">
                      <a16:colId xmlns:a16="http://schemas.microsoft.com/office/drawing/2014/main" xmlns="" val="20020"/>
                    </a:ext>
                  </a:extLst>
                </a:gridCol>
                <a:gridCol w="256695">
                  <a:extLst>
                    <a:ext uri="{9D8B030D-6E8A-4147-A177-3AD203B41FA5}">
                      <a16:colId xmlns:a16="http://schemas.microsoft.com/office/drawing/2014/main" xmlns="" val="20021"/>
                    </a:ext>
                  </a:extLst>
                </a:gridCol>
                <a:gridCol w="256695">
                  <a:extLst>
                    <a:ext uri="{9D8B030D-6E8A-4147-A177-3AD203B41FA5}">
                      <a16:colId xmlns:a16="http://schemas.microsoft.com/office/drawing/2014/main" xmlns="" val="20022"/>
                    </a:ext>
                  </a:extLst>
                </a:gridCol>
                <a:gridCol w="256695">
                  <a:extLst>
                    <a:ext uri="{9D8B030D-6E8A-4147-A177-3AD203B41FA5}">
                      <a16:colId xmlns:a16="http://schemas.microsoft.com/office/drawing/2014/main" xmlns="" val="20023"/>
                    </a:ext>
                  </a:extLst>
                </a:gridCol>
                <a:gridCol w="256695">
                  <a:extLst>
                    <a:ext uri="{9D8B030D-6E8A-4147-A177-3AD203B41FA5}">
                      <a16:colId xmlns:a16="http://schemas.microsoft.com/office/drawing/2014/main" xmlns="" val="20024"/>
                    </a:ext>
                  </a:extLst>
                </a:gridCol>
                <a:gridCol w="256695">
                  <a:extLst>
                    <a:ext uri="{9D8B030D-6E8A-4147-A177-3AD203B41FA5}">
                      <a16:colId xmlns:a16="http://schemas.microsoft.com/office/drawing/2014/main" xmlns="" val="20025"/>
                    </a:ext>
                  </a:extLst>
                </a:gridCol>
                <a:gridCol w="256695">
                  <a:extLst>
                    <a:ext uri="{9D8B030D-6E8A-4147-A177-3AD203B41FA5}">
                      <a16:colId xmlns:a16="http://schemas.microsoft.com/office/drawing/2014/main" xmlns="" val="20026"/>
                    </a:ext>
                  </a:extLst>
                </a:gridCol>
                <a:gridCol w="256695">
                  <a:extLst>
                    <a:ext uri="{9D8B030D-6E8A-4147-A177-3AD203B41FA5}">
                      <a16:colId xmlns:a16="http://schemas.microsoft.com/office/drawing/2014/main" xmlns="" val="20027"/>
                    </a:ext>
                  </a:extLst>
                </a:gridCol>
                <a:gridCol w="256695">
                  <a:extLst>
                    <a:ext uri="{9D8B030D-6E8A-4147-A177-3AD203B41FA5}">
                      <a16:colId xmlns:a16="http://schemas.microsoft.com/office/drawing/2014/main" xmlns="" val="20028"/>
                    </a:ext>
                  </a:extLst>
                </a:gridCol>
                <a:gridCol w="256695">
                  <a:extLst>
                    <a:ext uri="{9D8B030D-6E8A-4147-A177-3AD203B41FA5}">
                      <a16:colId xmlns:a16="http://schemas.microsoft.com/office/drawing/2014/main" xmlns="" val="20029"/>
                    </a:ext>
                  </a:extLst>
                </a:gridCol>
                <a:gridCol w="256695">
                  <a:extLst>
                    <a:ext uri="{9D8B030D-6E8A-4147-A177-3AD203B41FA5}">
                      <a16:colId xmlns:a16="http://schemas.microsoft.com/office/drawing/2014/main" xmlns="" val="20030"/>
                    </a:ext>
                  </a:extLst>
                </a:gridCol>
                <a:gridCol w="256721">
                  <a:extLst>
                    <a:ext uri="{9D8B030D-6E8A-4147-A177-3AD203B41FA5}">
                      <a16:colId xmlns:a16="http://schemas.microsoft.com/office/drawing/2014/main" xmlns="" val="20031"/>
                    </a:ext>
                  </a:extLst>
                </a:gridCol>
              </a:tblGrid>
              <a:tr h="184789"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24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27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28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31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D6B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1119">
                <a:tc>
                  <a:txBody>
                    <a:bodyPr/>
                    <a:lstStyle/>
                    <a:p>
                      <a:r>
                        <a:rPr lang="en-US" sz="105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Task 3</a:t>
                      </a:r>
                    </a:p>
                  </a:txBody>
                  <a:tcPr marL="85726" marR="85726" marT="42863" marB="42863">
                    <a:lnL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1119">
                <a:tc>
                  <a:txBody>
                    <a:bodyPr/>
                    <a:lstStyle/>
                    <a:p>
                      <a:r>
                        <a:rPr lang="en-US" sz="105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Task 4</a:t>
                      </a:r>
                    </a:p>
                  </a:txBody>
                  <a:tcPr marL="85726" marR="85726" marT="42863" marB="42863">
                    <a:lnL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81119">
                <a:tc>
                  <a:txBody>
                    <a:bodyPr/>
                    <a:lstStyle/>
                    <a:p>
                      <a:r>
                        <a:rPr lang="en-US" sz="105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Review</a:t>
                      </a:r>
                    </a:p>
                  </a:txBody>
                  <a:tcPr marL="85726" marR="85726" marT="42863" marB="42863">
                    <a:lnL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81119">
                <a:tc>
                  <a:txBody>
                    <a:bodyPr/>
                    <a:lstStyle/>
                    <a:p>
                      <a:r>
                        <a:rPr lang="en-US" sz="105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Revisions</a:t>
                      </a:r>
                    </a:p>
                  </a:txBody>
                  <a:tcPr marL="85726" marR="85726" marT="42863" marB="42863">
                    <a:lnL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81119">
                <a:tc>
                  <a:txBody>
                    <a:bodyPr/>
                    <a:lstStyle/>
                    <a:p>
                      <a:r>
                        <a:rPr lang="en-US" sz="105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Delivery</a:t>
                      </a:r>
                    </a:p>
                  </a:txBody>
                  <a:tcPr marL="85726" marR="85726" marT="42863" marB="42863">
                    <a:lnL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9050" cap="flat" cmpd="sng" algn="ctr">
                      <a:solidFill>
                        <a:srgbClr val="5E90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700" dirty="0">
                        <a:latin typeface="Arial Narrow" pitchFamily="34" charset="0"/>
                      </a:endParaRPr>
                    </a:p>
                  </a:txBody>
                  <a:tcPr marL="85726" marR="85726" marT="42863" marB="42863">
                    <a:lnL w="12700" cap="flat" cmpd="sng" algn="ctr">
                      <a:solidFill>
                        <a:srgbClr val="FFFF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6292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grpSp>
        <p:nvGrpSpPr>
          <p:cNvPr id="8" name="Group 27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/>
        </p:nvGrpSpPr>
        <p:grpSpPr>
          <a:xfrm>
            <a:off x="2590800" y="4533900"/>
            <a:ext cx="1828800" cy="228600"/>
            <a:chOff x="1371600" y="1905000"/>
            <a:chExt cx="1828800" cy="228600"/>
          </a:xfrm>
        </p:grpSpPr>
        <p:sp>
          <p:nvSpPr>
            <p:cNvPr id="55" name="Rounded Rectangle 54"/>
            <p:cNvSpPr/>
            <p:nvPr/>
          </p:nvSpPr>
          <p:spPr>
            <a:xfrm>
              <a:off x="1371600" y="1905000"/>
              <a:ext cx="1828800" cy="228600"/>
            </a:xfrm>
            <a:prstGeom prst="roundRect">
              <a:avLst>
                <a:gd name="adj" fmla="val 48717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8288" tIns="18288" rIns="18288" bIns="18288" anchor="ctr" anchorCtr="1"/>
            <a:lstStyle/>
            <a:p>
              <a:pPr algn="ctr">
                <a:lnSpc>
                  <a:spcPct val="85000"/>
                </a:lnSpc>
                <a:spcBef>
                  <a:spcPct val="20000"/>
                </a:spcBef>
              </a:pPr>
              <a:endParaRPr lang="en-US" sz="1600" b="1">
                <a:solidFill>
                  <a:schemeClr val="bg1"/>
                </a:solidFill>
                <a:latin typeface="Arial Narrow" pitchFamily="112" charset="0"/>
              </a:endParaRPr>
            </a:p>
          </p:txBody>
        </p:sp>
        <p:sp>
          <p:nvSpPr>
            <p:cNvPr id="56" name="Rounded Rectangle 55"/>
            <p:cNvSpPr/>
            <p:nvPr/>
          </p:nvSpPr>
          <p:spPr>
            <a:xfrm>
              <a:off x="1421674" y="1931126"/>
              <a:ext cx="1737360" cy="152400"/>
            </a:xfrm>
            <a:prstGeom prst="roundRect">
              <a:avLst>
                <a:gd name="adj" fmla="val 48717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5000"/>
                </a:lnSpc>
                <a:spcBef>
                  <a:spcPct val="20000"/>
                </a:spcBef>
              </a:pPr>
              <a:endParaRPr lang="en-US"/>
            </a:p>
          </p:txBody>
        </p:sp>
      </p:grpSp>
      <p:grpSp>
        <p:nvGrpSpPr>
          <p:cNvPr id="9" name="Group 30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/>
        </p:nvGrpSpPr>
        <p:grpSpPr>
          <a:xfrm>
            <a:off x="4419600" y="4876800"/>
            <a:ext cx="3657600" cy="228600"/>
            <a:chOff x="1371600" y="1905000"/>
            <a:chExt cx="1828800" cy="228600"/>
          </a:xfrm>
        </p:grpSpPr>
        <p:sp>
          <p:nvSpPr>
            <p:cNvPr id="58" name="Rounded Rectangle 57"/>
            <p:cNvSpPr/>
            <p:nvPr/>
          </p:nvSpPr>
          <p:spPr>
            <a:xfrm>
              <a:off x="1371600" y="1905000"/>
              <a:ext cx="1828800" cy="228600"/>
            </a:xfrm>
            <a:prstGeom prst="roundRect">
              <a:avLst>
                <a:gd name="adj" fmla="val 48717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8288" tIns="18288" rIns="18288" bIns="18288" anchor="ctr" anchorCtr="1"/>
            <a:lstStyle/>
            <a:p>
              <a:pPr algn="ctr">
                <a:lnSpc>
                  <a:spcPct val="85000"/>
                </a:lnSpc>
                <a:spcBef>
                  <a:spcPct val="20000"/>
                </a:spcBef>
              </a:pPr>
              <a:endParaRPr lang="en-US" sz="1600" b="1">
                <a:solidFill>
                  <a:schemeClr val="bg1"/>
                </a:solidFill>
                <a:latin typeface="Arial Narrow" pitchFamily="112" charset="0"/>
              </a:endParaRPr>
            </a:p>
          </p:txBody>
        </p:sp>
        <p:sp>
          <p:nvSpPr>
            <p:cNvPr id="59" name="Rounded Rectangle 58"/>
            <p:cNvSpPr/>
            <p:nvPr/>
          </p:nvSpPr>
          <p:spPr>
            <a:xfrm>
              <a:off x="1421674" y="1931126"/>
              <a:ext cx="1737360" cy="152400"/>
            </a:xfrm>
            <a:prstGeom prst="roundRect">
              <a:avLst>
                <a:gd name="adj" fmla="val 48717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5000"/>
                </a:lnSpc>
                <a:spcBef>
                  <a:spcPct val="20000"/>
                </a:spcBef>
              </a:pPr>
              <a:endParaRPr lang="en-US"/>
            </a:p>
          </p:txBody>
        </p:sp>
      </p:grpSp>
      <p:sp>
        <p:nvSpPr>
          <p:cNvPr id="63" name="Flowchart: Decision 36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8077200" y="5130800"/>
            <a:ext cx="228600" cy="381000"/>
          </a:xfrm>
          <a:prstGeom prst="flowChartDecision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grpSp>
        <p:nvGrpSpPr>
          <p:cNvPr id="10" name="Group 33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/>
        </p:nvGrpSpPr>
        <p:grpSpPr>
          <a:xfrm>
            <a:off x="8382000" y="5562600"/>
            <a:ext cx="1828800" cy="228600"/>
            <a:chOff x="1371600" y="1905000"/>
            <a:chExt cx="1828800" cy="228600"/>
          </a:xfrm>
        </p:grpSpPr>
        <p:sp>
          <p:nvSpPr>
            <p:cNvPr id="61" name="Rounded Rectangle 60"/>
            <p:cNvSpPr/>
            <p:nvPr/>
          </p:nvSpPr>
          <p:spPr>
            <a:xfrm>
              <a:off x="1371600" y="1905000"/>
              <a:ext cx="1828800" cy="228600"/>
            </a:xfrm>
            <a:prstGeom prst="roundRect">
              <a:avLst>
                <a:gd name="adj" fmla="val 48717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8288" tIns="18288" rIns="18288" bIns="18288" anchor="ctr" anchorCtr="1"/>
            <a:lstStyle/>
            <a:p>
              <a:pPr algn="ctr">
                <a:lnSpc>
                  <a:spcPct val="85000"/>
                </a:lnSpc>
                <a:spcBef>
                  <a:spcPct val="20000"/>
                </a:spcBef>
              </a:pPr>
              <a:endParaRPr lang="en-US" sz="1600" b="1">
                <a:solidFill>
                  <a:schemeClr val="bg1"/>
                </a:solidFill>
                <a:latin typeface="Arial Narrow" pitchFamily="112" charset="0"/>
              </a:endParaRPr>
            </a:p>
          </p:txBody>
        </p:sp>
        <p:sp>
          <p:nvSpPr>
            <p:cNvPr id="62" name="Rounded Rectangle 61"/>
            <p:cNvSpPr/>
            <p:nvPr/>
          </p:nvSpPr>
          <p:spPr>
            <a:xfrm>
              <a:off x="1421674" y="1931126"/>
              <a:ext cx="1737360" cy="152400"/>
            </a:xfrm>
            <a:prstGeom prst="roundRect">
              <a:avLst>
                <a:gd name="adj" fmla="val 48717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5000"/>
                </a:lnSpc>
                <a:spcBef>
                  <a:spcPct val="20000"/>
                </a:spcBef>
              </a:pPr>
              <a:endParaRPr lang="en-US"/>
            </a:p>
          </p:txBody>
        </p:sp>
      </p:grpSp>
      <p:sp>
        <p:nvSpPr>
          <p:cNvPr id="64" name="Flowchart: Decision 39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10261600" y="5813051"/>
            <a:ext cx="228600" cy="381000"/>
          </a:xfrm>
          <a:prstGeom prst="flowChartDecision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 hidden="1">
            <a:extLst>
              <a:ext uri="{FF2B5EF4-FFF2-40B4-BE49-F238E27FC236}">
                <a16:creationId xmlns:a16="http://schemas.microsoft.com/office/drawing/2014/main" xmlns="" id="{4A14E0E8-D43C-40E2-ABA7-72752D68AA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Title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895600" y="1981201"/>
            <a:ext cx="2286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A6A6A6"/>
                </a:solidFill>
              </a:rPr>
              <a:t>Task bars (length = duration)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049440" y="1981201"/>
            <a:ext cx="16579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A6A6A6"/>
                </a:solidFill>
                <a:latin typeface="+mj-lt"/>
              </a:rPr>
              <a:t>Milestones</a:t>
            </a:r>
          </a:p>
        </p:txBody>
      </p:sp>
      <p:grpSp>
        <p:nvGrpSpPr>
          <p:cNvPr id="2" name="Group 1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/>
        </p:nvGrpSpPr>
        <p:grpSpPr>
          <a:xfrm>
            <a:off x="2971800" y="2362200"/>
            <a:ext cx="3657600" cy="204652"/>
            <a:chOff x="2157548" y="2233748"/>
            <a:chExt cx="3709852" cy="204652"/>
          </a:xfrm>
        </p:grpSpPr>
        <p:sp>
          <p:nvSpPr>
            <p:cNvPr id="3" name="Rounded Rectangle 2"/>
            <p:cNvSpPr/>
            <p:nvPr/>
          </p:nvSpPr>
          <p:spPr>
            <a:xfrm>
              <a:off x="2157548" y="2233748"/>
              <a:ext cx="3709852" cy="204652"/>
            </a:xfrm>
            <a:prstGeom prst="roundRect">
              <a:avLst>
                <a:gd name="adj" fmla="val 4871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8288" tIns="18288" rIns="18288" bIns="18288" anchor="ctr" anchorCtr="1"/>
            <a:lstStyle/>
            <a:p>
              <a:pPr algn="ctr">
                <a:lnSpc>
                  <a:spcPct val="85000"/>
                </a:lnSpc>
                <a:spcBef>
                  <a:spcPct val="20000"/>
                </a:spcBef>
              </a:pPr>
              <a:endParaRPr lang="en-US" sz="1600" b="1">
                <a:solidFill>
                  <a:schemeClr val="bg1"/>
                </a:solidFill>
                <a:latin typeface="Arial Narrow" pitchFamily="112" charset="0"/>
              </a:endParaRPr>
            </a:p>
          </p:txBody>
        </p:sp>
        <p:sp>
          <p:nvSpPr>
            <p:cNvPr id="4" name="Rounded Rectangle 3"/>
            <p:cNvSpPr/>
            <p:nvPr/>
          </p:nvSpPr>
          <p:spPr>
            <a:xfrm>
              <a:off x="2207622" y="2259874"/>
              <a:ext cx="3630168" cy="152400"/>
            </a:xfrm>
            <a:prstGeom prst="roundRect">
              <a:avLst>
                <a:gd name="adj" fmla="val 4871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5000"/>
                </a:lnSpc>
                <a:spcBef>
                  <a:spcPct val="20000"/>
                </a:spcBef>
              </a:pPr>
              <a:endParaRPr lang="en-US"/>
            </a:p>
          </p:txBody>
        </p:sp>
      </p:grpSp>
      <p:sp>
        <p:nvSpPr>
          <p:cNvPr id="8" name="Flowchart: Decision 7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8763000" y="2286000"/>
            <a:ext cx="228600" cy="381000"/>
          </a:xfrm>
          <a:prstGeom prst="flowChartDecision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grpSp>
        <p:nvGrpSpPr>
          <p:cNvPr id="5" name="Group 4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/>
          <p:nvPr/>
        </p:nvGrpSpPr>
        <p:grpSpPr>
          <a:xfrm>
            <a:off x="2973978" y="2706189"/>
            <a:ext cx="3657600" cy="228600"/>
            <a:chOff x="2159726" y="2577737"/>
            <a:chExt cx="1737360" cy="228600"/>
          </a:xfrm>
        </p:grpSpPr>
        <p:sp>
          <p:nvSpPr>
            <p:cNvPr id="6" name="Rounded Rectangle 5"/>
            <p:cNvSpPr/>
            <p:nvPr/>
          </p:nvSpPr>
          <p:spPr>
            <a:xfrm>
              <a:off x="2159726" y="2577737"/>
              <a:ext cx="1737360" cy="228600"/>
            </a:xfrm>
            <a:prstGeom prst="roundRect">
              <a:avLst>
                <a:gd name="adj" fmla="val 48717"/>
              </a:avLst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8288" tIns="18288" rIns="18288" bIns="18288" anchor="ctr" anchorCtr="1"/>
            <a:lstStyle/>
            <a:p>
              <a:pPr algn="ctr">
                <a:lnSpc>
                  <a:spcPct val="85000"/>
                </a:lnSpc>
                <a:spcBef>
                  <a:spcPct val="20000"/>
                </a:spcBef>
              </a:pPr>
              <a:endParaRPr lang="en-US" sz="1600" b="1" dirty="0">
                <a:latin typeface="Arial Narrow" pitchFamily="112" charset="0"/>
              </a:endParaRPr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2188439" y="2603863"/>
              <a:ext cx="1693926" cy="152400"/>
            </a:xfrm>
            <a:prstGeom prst="roundRect">
              <a:avLst>
                <a:gd name="adj" fmla="val 48717"/>
              </a:avLst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85000"/>
                </a:lnSpc>
                <a:spcBef>
                  <a:spcPct val="20000"/>
                </a:spcBef>
              </a:pPr>
              <a:endParaRPr lang="en-US"/>
            </a:p>
          </p:txBody>
        </p:sp>
      </p:grpSp>
      <p:sp>
        <p:nvSpPr>
          <p:cNvPr id="18" name="Flowchart: Decision 17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8763000" y="2895600"/>
            <a:ext cx="228600" cy="381000"/>
          </a:xfrm>
          <a:prstGeom prst="flowChartDecision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22" name="Rounded Rectangle 21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2971800" y="3505200"/>
            <a:ext cx="3657600" cy="204652"/>
          </a:xfrm>
          <a:prstGeom prst="roundRect">
            <a:avLst>
              <a:gd name="adj" fmla="val 48717"/>
            </a:avLst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8288" tIns="18288" rIns="18288" bIns="18288" anchor="ctr" anchorCtr="1"/>
          <a:lstStyle/>
          <a:p>
            <a:pPr algn="ctr">
              <a:lnSpc>
                <a:spcPct val="85000"/>
              </a:lnSpc>
              <a:spcBef>
                <a:spcPct val="20000"/>
              </a:spcBef>
            </a:pPr>
            <a:endParaRPr lang="en-US" sz="1600" b="1">
              <a:latin typeface="Arial Narrow" pitchFamily="112" charset="0"/>
            </a:endParaRPr>
          </a:p>
        </p:txBody>
      </p:sp>
      <p:sp>
        <p:nvSpPr>
          <p:cNvPr id="23" name="Rounded Rectangle 22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3021169" y="3531326"/>
            <a:ext cx="3579038" cy="152400"/>
          </a:xfrm>
          <a:prstGeom prst="roundRect">
            <a:avLst>
              <a:gd name="adj" fmla="val 48717"/>
            </a:avLst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  <a:spcBef>
                <a:spcPct val="20000"/>
              </a:spcBef>
            </a:pPr>
            <a:endParaRPr lang="en-US"/>
          </a:p>
        </p:txBody>
      </p:sp>
      <p:sp>
        <p:nvSpPr>
          <p:cNvPr id="19" name="Flowchart: Decision 18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8763000" y="3505200"/>
            <a:ext cx="228600" cy="381000"/>
          </a:xfrm>
          <a:prstGeom prst="flowChartDecision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25" name="Rounded Rectangle 24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2973978" y="3849189"/>
            <a:ext cx="3657600" cy="228600"/>
          </a:xfrm>
          <a:prstGeom prst="roundRect">
            <a:avLst>
              <a:gd name="adj" fmla="val 48717"/>
            </a:avLst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8288" tIns="18288" rIns="18288" bIns="18288" anchor="ctr" anchorCtr="1"/>
          <a:lstStyle/>
          <a:p>
            <a:pPr algn="ctr">
              <a:lnSpc>
                <a:spcPct val="85000"/>
              </a:lnSpc>
              <a:spcBef>
                <a:spcPct val="20000"/>
              </a:spcBef>
            </a:pPr>
            <a:endParaRPr lang="en-US" sz="1600" b="1" dirty="0">
              <a:latin typeface="Arial Narrow" pitchFamily="112" charset="0"/>
            </a:endParaRPr>
          </a:p>
        </p:txBody>
      </p:sp>
      <p:sp>
        <p:nvSpPr>
          <p:cNvPr id="26" name="Rounded Rectangle 25">
            <a:extLs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3034426" y="3875315"/>
            <a:ext cx="3566160" cy="152400"/>
          </a:xfrm>
          <a:prstGeom prst="roundRect">
            <a:avLst>
              <a:gd name="adj" fmla="val 48717"/>
            </a:avLst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5000"/>
              </a:lnSpc>
              <a:spcBef>
                <a:spcPct val="20000"/>
              </a:spcBef>
            </a:pPr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3048000" y="4267201"/>
            <a:ext cx="3581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A6A6A6"/>
                </a:solidFill>
              </a:rPr>
              <a:t>To change the length of the duration bars go to Format/Size (on far right). For  extreme length changes, ungroup the duration bars and scale the highlight independently.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gantt chart sample-35049203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Corbel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TF56247502_Two month Gantt chart_RVA_v3" id="{E40D13C6-92DF-4403-A0DA-F60FC60FD2FD}" vid="{35C3AD46-7FE7-479B-B8E3-6220C3147FC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B76B636-ED7F-4A4B-B8AE-86A379FB9E5F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2.xml><?xml version="1.0" encoding="utf-8"?>
<ds:datastoreItem xmlns:ds="http://schemas.openxmlformats.org/officeDocument/2006/customXml" ds:itemID="{6366B6D3-99CA-453D-8699-F03395E0527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245F16-AF92-4F39-B148-E29BA7286A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gantt chart sample-35049203</Template>
  <TotalTime>0</TotalTime>
  <Words>129</Words>
  <Application>Microsoft Office PowerPoint</Application>
  <PresentationFormat>Custom</PresentationFormat>
  <Paragraphs>80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gantt chart sample-35049203</vt:lpstr>
      <vt:lpstr>Two Month Gantt Chart</vt:lpstr>
      <vt:lpstr>Slide Title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2022-04-27T02:17:45Z</dcterms:created>
  <dcterms:modified xsi:type="dcterms:W3CDTF">2022-04-27T02:18:30Z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