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262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55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114864"/>
    <a:srgbClr val="B7DEC2"/>
    <a:srgbClr val="CDE8D5"/>
    <a:srgbClr val="C4E3CE"/>
    <a:srgbClr val="DBEDE0"/>
    <a:srgbClr val="A3E0B4"/>
    <a:srgbClr val="BFEACB"/>
    <a:srgbClr val="5BA87A"/>
    <a:srgbClr val="3767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75" autoAdjust="0"/>
    <p:restoredTop sz="94660"/>
  </p:normalViewPr>
  <p:slideViewPr>
    <p:cSldViewPr>
      <p:cViewPr>
        <p:scale>
          <a:sx n="80" d="100"/>
          <a:sy n="80" d="100"/>
        </p:scale>
        <p:origin x="-1094" y="-254"/>
      </p:cViewPr>
      <p:guideLst>
        <p:guide orient="horz" pos="2160"/>
        <p:guide pos="556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242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F8BDE678-1C1F-4026-8E30-1B42D3BA1C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8194723-F525-4521-A99C-EB1933D3DD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F1F58C-E9F6-46CE-9995-228D6A16C9A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11D1466-DF8D-4676-A141-D62D7118C8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452B1A3-4D5C-4D62-8030-72478A26047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FC81C-FE45-46D7-8C65-AABE114DAB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9739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7D06A-021F-4548-A11B-BE02BC644754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594DC-8A62-42C3-88E9-98669E4E3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408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7156F716-F930-EA45-8FD5-C0BE2025D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2675"/>
          </a:xfrm>
          <a:prstGeom prst="rect">
            <a:avLst/>
          </a:prstGeom>
        </p:spPr>
        <p:txBody>
          <a:bodyPr anchor="ctr"/>
          <a:lstStyle>
            <a:lvl1pPr algn="ctr"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77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898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E8D4667A-7D45-3545-8A35-A0556F40C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2675"/>
          </a:xfrm>
        </p:spPr>
        <p:txBody>
          <a:bodyPr anchor="ctr"/>
          <a:lstStyle/>
          <a:p>
            <a:r>
              <a:rPr lang="en-US" sz="4000" dirty="0" smtClean="0">
                <a:solidFill>
                  <a:schemeClr val="accent3">
                    <a:lumMod val="50000"/>
                  </a:schemeClr>
                </a:solidFill>
                <a:latin typeface="Arial Black" pitchFamily="34" charset="0"/>
              </a:rPr>
              <a:t>Two Year Gantt Chart Template</a:t>
            </a:r>
            <a:endParaRPr lang="en-US" sz="4000" dirty="0">
              <a:solidFill>
                <a:schemeClr val="accent3">
                  <a:lumMod val="50000"/>
                </a:schemeClr>
              </a:solidFill>
              <a:latin typeface="Arial Black" pitchFamily="34" charset="0"/>
            </a:endParaRP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xmlns="" id="{7EB03C2E-CB67-BE46-842B-2B5864DD8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499002"/>
              </p:ext>
            </p:extLst>
          </p:nvPr>
        </p:nvGraphicFramePr>
        <p:xfrm>
          <a:off x="990600" y="1516719"/>
          <a:ext cx="10121900" cy="380673"/>
        </p:xfrm>
        <a:graphic>
          <a:graphicData uri="http://schemas.openxmlformats.org/drawingml/2006/table">
            <a:tbl>
              <a:tblPr firstRow="1" bandRow="1">
                <a:effectLst>
                  <a:outerShdw blurRad="114300" dist="38100" dir="2700000" algn="tl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14384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651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18326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38067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Arial" panose="020B0604020202020204" pitchFamily="34" charset="0"/>
                        </a:rPr>
                        <a:t>Tasks 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Arial" panose="020B0604020202020204" pitchFamily="34" charset="0"/>
                        </a:rPr>
                        <a:t>Year</a:t>
                      </a:r>
                      <a:r>
                        <a:rPr lang="en-US" sz="18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 1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Arial" panose="020B0604020202020204" pitchFamily="34" charset="0"/>
                        </a:rPr>
                        <a:t>Year 2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72403"/>
              </p:ext>
            </p:extLst>
          </p:nvPr>
        </p:nvGraphicFramePr>
        <p:xfrm>
          <a:off x="990600" y="1905000"/>
          <a:ext cx="10121909" cy="4284646"/>
        </p:xfrm>
        <a:graphic>
          <a:graphicData uri="http://schemas.openxmlformats.org/drawingml/2006/table">
            <a:tbl>
              <a:tblPr firstRow="1" bandRow="1">
                <a:effectLst>
                  <a:outerShdw blurRad="114300" dist="38100" dir="2700000" algn="tl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14384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32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32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358346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358346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362889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359861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</a:tblGrid>
              <a:tr h="246446"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 Narrow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Task 1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Task 2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6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Sub-task A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pPr marL="1174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Sub-task B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pPr marL="1174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Sub-task C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Task 3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Task 4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Revisions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98276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  <a:cs typeface="Arial" panose="020B0604020202020204" pitchFamily="34" charset="0"/>
                        </a:rPr>
                        <a:t>Delivery</a:t>
                      </a: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Arial Narrow" pitchFamily="34" charset="0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6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99020" marR="99020" marT="49510" marB="49510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27" name="Freeform 43">
            <a:extLst>
              <a:ext uri="{FF2B5EF4-FFF2-40B4-BE49-F238E27FC236}">
                <a16:creationId xmlns:a16="http://schemas.microsoft.com/office/drawing/2014/main" xmlns="" id="{B04138C7-211C-4DB6-99DE-5417D034DD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9622" y="2221229"/>
            <a:ext cx="276960" cy="319954"/>
          </a:xfrm>
          <a:custGeom>
            <a:avLst/>
            <a:gdLst>
              <a:gd name="T0" fmla="*/ 79119527 w 1221"/>
              <a:gd name="T1" fmla="*/ 182506100 h 1413"/>
              <a:gd name="T2" fmla="*/ 0 w 1221"/>
              <a:gd name="T3" fmla="*/ 136879575 h 1413"/>
              <a:gd name="T4" fmla="*/ 0 w 1221"/>
              <a:gd name="T5" fmla="*/ 45885019 h 1413"/>
              <a:gd name="T6" fmla="*/ 79119527 w 1221"/>
              <a:gd name="T7" fmla="*/ 0 h 1413"/>
              <a:gd name="T8" fmla="*/ 158239413 w 1221"/>
              <a:gd name="T9" fmla="*/ 45626525 h 1413"/>
              <a:gd name="T10" fmla="*/ 158239413 w 1221"/>
              <a:gd name="T11" fmla="*/ 136621081 h 1413"/>
              <a:gd name="T12" fmla="*/ 79119527 w 1221"/>
              <a:gd name="T13" fmla="*/ 182506100 h 1413"/>
              <a:gd name="T14" fmla="*/ 15953702 w 1221"/>
              <a:gd name="T15" fmla="*/ 127702859 h 1413"/>
              <a:gd name="T16" fmla="*/ 79119527 w 1221"/>
              <a:gd name="T17" fmla="*/ 164152309 h 1413"/>
              <a:gd name="T18" fmla="*/ 142415364 w 1221"/>
              <a:gd name="T19" fmla="*/ 127702859 h 1413"/>
              <a:gd name="T20" fmla="*/ 142415364 w 1221"/>
              <a:gd name="T21" fmla="*/ 54803601 h 1413"/>
              <a:gd name="T22" fmla="*/ 79119527 w 1221"/>
              <a:gd name="T23" fmla="*/ 18354151 h 1413"/>
              <a:gd name="T24" fmla="*/ 15953702 w 1221"/>
              <a:gd name="T25" fmla="*/ 54803601 h 1413"/>
              <a:gd name="T26" fmla="*/ 15953702 w 1221"/>
              <a:gd name="T27" fmla="*/ 127702859 h 14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21" h="1413">
                <a:moveTo>
                  <a:pt x="610" y="1412"/>
                </a:moveTo>
                <a:lnTo>
                  <a:pt x="0" y="1059"/>
                </a:lnTo>
                <a:lnTo>
                  <a:pt x="0" y="355"/>
                </a:lnTo>
                <a:lnTo>
                  <a:pt x="610" y="0"/>
                </a:lnTo>
                <a:lnTo>
                  <a:pt x="1220" y="353"/>
                </a:lnTo>
                <a:lnTo>
                  <a:pt x="1220" y="1057"/>
                </a:lnTo>
                <a:lnTo>
                  <a:pt x="610" y="1412"/>
                </a:lnTo>
                <a:close/>
                <a:moveTo>
                  <a:pt x="123" y="988"/>
                </a:moveTo>
                <a:lnTo>
                  <a:pt x="610" y="1270"/>
                </a:lnTo>
                <a:lnTo>
                  <a:pt x="1098" y="988"/>
                </a:lnTo>
                <a:lnTo>
                  <a:pt x="1098" y="424"/>
                </a:lnTo>
                <a:lnTo>
                  <a:pt x="610" y="142"/>
                </a:lnTo>
                <a:lnTo>
                  <a:pt x="123" y="424"/>
                </a:lnTo>
                <a:lnTo>
                  <a:pt x="123" y="98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TextBox 68"/>
          <p:cNvSpPr txBox="1"/>
          <p:nvPr/>
        </p:nvSpPr>
        <p:spPr>
          <a:xfrm>
            <a:off x="2728021" y="2209800"/>
            <a:ext cx="498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</a:rPr>
              <a:t>1/15</a:t>
            </a:r>
          </a:p>
        </p:txBody>
      </p:sp>
      <p:sp>
        <p:nvSpPr>
          <p:cNvPr id="60" name="Pentagon 59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2803992" y="2689080"/>
            <a:ext cx="278165" cy="202772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7723" y="2651383"/>
            <a:ext cx="1542409" cy="176033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33" name="Pentagon 32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4476307" y="2689080"/>
            <a:ext cx="278165" cy="202772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Pentagon 64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3418664" y="3085582"/>
            <a:ext cx="278165" cy="202772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3837" y="3100567"/>
            <a:ext cx="2112397" cy="176033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29" name="Pentagon 28">
            <a:extLst>
              <a:ext uri="{FF2B5EF4-FFF2-40B4-BE49-F238E27FC236}">
                <a16:creationId xmlns:a16="http://schemas.microsoft.com/office/drawing/2014/main" xmlns="" id="{B09C39C7-3068-BF49-80E9-AF54C0AC7F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5708536" y="3085144"/>
            <a:ext cx="278165" cy="202772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308" y="3495885"/>
            <a:ext cx="686529" cy="17603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37" name="Rectangle 36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0044" y="3888697"/>
            <a:ext cx="686529" cy="17603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38" name="Rectangle 3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3811" y="4305349"/>
            <a:ext cx="686529" cy="176033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66" name="Pentagon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5708536" y="4695112"/>
            <a:ext cx="278165" cy="202772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2267" y="4657415"/>
            <a:ext cx="1542409" cy="176033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42" name="Pentagon 4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7380851" y="4695112"/>
            <a:ext cx="278165" cy="202772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Pentagon 66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7706178" y="5086890"/>
            <a:ext cx="278165" cy="202772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9908" y="5049193"/>
            <a:ext cx="844959" cy="1760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48" name="Pentagon 4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8674359" y="5086891"/>
            <a:ext cx="278165" cy="202772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Pentagon 6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9084067" y="5469562"/>
            <a:ext cx="278165" cy="202772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7797" y="5431864"/>
            <a:ext cx="1373058" cy="1760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54" name="Pentagon 53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10580348" y="5469563"/>
            <a:ext cx="278165" cy="202772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10388668" y="5821314"/>
            <a:ext cx="490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2">
                    <a:lumMod val="25000"/>
                  </a:schemeClr>
                </a:solidFill>
              </a:rPr>
              <a:t>11/1</a:t>
            </a:r>
          </a:p>
        </p:txBody>
      </p:sp>
      <p:sp>
        <p:nvSpPr>
          <p:cNvPr id="28" name="Freeform 43">
            <a:extLst>
              <a:ext uri="{FF2B5EF4-FFF2-40B4-BE49-F238E27FC236}">
                <a16:creationId xmlns:a16="http://schemas.microsoft.com/office/drawing/2014/main" xmlns="" id="{B3F95F8D-A9EA-441D-9063-CB59D7A9C6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17864" y="5806098"/>
            <a:ext cx="276960" cy="319954"/>
          </a:xfrm>
          <a:custGeom>
            <a:avLst/>
            <a:gdLst>
              <a:gd name="T0" fmla="*/ 79119527 w 1221"/>
              <a:gd name="T1" fmla="*/ 182506100 h 1413"/>
              <a:gd name="T2" fmla="*/ 0 w 1221"/>
              <a:gd name="T3" fmla="*/ 136879575 h 1413"/>
              <a:gd name="T4" fmla="*/ 0 w 1221"/>
              <a:gd name="T5" fmla="*/ 45885019 h 1413"/>
              <a:gd name="T6" fmla="*/ 79119527 w 1221"/>
              <a:gd name="T7" fmla="*/ 0 h 1413"/>
              <a:gd name="T8" fmla="*/ 158239413 w 1221"/>
              <a:gd name="T9" fmla="*/ 45626525 h 1413"/>
              <a:gd name="T10" fmla="*/ 158239413 w 1221"/>
              <a:gd name="T11" fmla="*/ 136621081 h 1413"/>
              <a:gd name="T12" fmla="*/ 79119527 w 1221"/>
              <a:gd name="T13" fmla="*/ 182506100 h 1413"/>
              <a:gd name="T14" fmla="*/ 15953702 w 1221"/>
              <a:gd name="T15" fmla="*/ 127702859 h 1413"/>
              <a:gd name="T16" fmla="*/ 79119527 w 1221"/>
              <a:gd name="T17" fmla="*/ 164152309 h 1413"/>
              <a:gd name="T18" fmla="*/ 142415364 w 1221"/>
              <a:gd name="T19" fmla="*/ 127702859 h 1413"/>
              <a:gd name="T20" fmla="*/ 142415364 w 1221"/>
              <a:gd name="T21" fmla="*/ 54803601 h 1413"/>
              <a:gd name="T22" fmla="*/ 79119527 w 1221"/>
              <a:gd name="T23" fmla="*/ 18354151 h 1413"/>
              <a:gd name="T24" fmla="*/ 15953702 w 1221"/>
              <a:gd name="T25" fmla="*/ 54803601 h 1413"/>
              <a:gd name="T26" fmla="*/ 15953702 w 1221"/>
              <a:gd name="T27" fmla="*/ 127702859 h 14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21" h="1413">
                <a:moveTo>
                  <a:pt x="610" y="1412"/>
                </a:moveTo>
                <a:lnTo>
                  <a:pt x="0" y="1059"/>
                </a:lnTo>
                <a:lnTo>
                  <a:pt x="0" y="355"/>
                </a:lnTo>
                <a:lnTo>
                  <a:pt x="610" y="0"/>
                </a:lnTo>
                <a:lnTo>
                  <a:pt x="1220" y="353"/>
                </a:lnTo>
                <a:lnTo>
                  <a:pt x="1220" y="1057"/>
                </a:lnTo>
                <a:lnTo>
                  <a:pt x="610" y="1412"/>
                </a:lnTo>
                <a:close/>
                <a:moveTo>
                  <a:pt x="123" y="988"/>
                </a:moveTo>
                <a:lnTo>
                  <a:pt x="610" y="1270"/>
                </a:lnTo>
                <a:lnTo>
                  <a:pt x="1098" y="988"/>
                </a:lnTo>
                <a:lnTo>
                  <a:pt x="1098" y="424"/>
                </a:lnTo>
                <a:lnTo>
                  <a:pt x="610" y="142"/>
                </a:lnTo>
                <a:lnTo>
                  <a:pt x="123" y="424"/>
                </a:lnTo>
                <a:lnTo>
                  <a:pt x="123" y="9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36B3B1B-0A56-4595-AC6C-190DB24EC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86200" y="1981201"/>
            <a:ext cx="1905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6A6A6"/>
                </a:solidFill>
                <a:latin typeface="Arial Narrow" pitchFamily="34" charset="0"/>
              </a:rPr>
              <a:t>Task bars (length = duration)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781800" y="1981201"/>
            <a:ext cx="1657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6A6A6"/>
                </a:solidFill>
                <a:latin typeface="Arial Narrow" pitchFamily="34" charset="0"/>
              </a:rPr>
              <a:t>Milestones</a:t>
            </a:r>
          </a:p>
        </p:txBody>
      </p:sp>
      <p:sp>
        <p:nvSpPr>
          <p:cNvPr id="33" name="Pentagon 32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4004715" y="2318636"/>
            <a:ext cx="240820" cy="175549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2286000"/>
            <a:ext cx="1828800" cy="152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29" name="Pentagon 28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5987165" y="2318637"/>
            <a:ext cx="240820" cy="175549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43">
            <a:extLst>
              <a:ext uri="{FF2B5EF4-FFF2-40B4-BE49-F238E27FC236}">
                <a16:creationId xmlns:a16="http://schemas.microsoft.com/office/drawing/2014/main" xmlns="" id="{A8CF0681-5C03-4167-975F-D485C55AC8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0881" y="2320630"/>
            <a:ext cx="239777" cy="276999"/>
          </a:xfrm>
          <a:custGeom>
            <a:avLst/>
            <a:gdLst>
              <a:gd name="T0" fmla="*/ 79119527 w 1221"/>
              <a:gd name="T1" fmla="*/ 182506100 h 1413"/>
              <a:gd name="T2" fmla="*/ 0 w 1221"/>
              <a:gd name="T3" fmla="*/ 136879575 h 1413"/>
              <a:gd name="T4" fmla="*/ 0 w 1221"/>
              <a:gd name="T5" fmla="*/ 45885019 h 1413"/>
              <a:gd name="T6" fmla="*/ 79119527 w 1221"/>
              <a:gd name="T7" fmla="*/ 0 h 1413"/>
              <a:gd name="T8" fmla="*/ 158239413 w 1221"/>
              <a:gd name="T9" fmla="*/ 45626525 h 1413"/>
              <a:gd name="T10" fmla="*/ 158239413 w 1221"/>
              <a:gd name="T11" fmla="*/ 136621081 h 1413"/>
              <a:gd name="T12" fmla="*/ 79119527 w 1221"/>
              <a:gd name="T13" fmla="*/ 182506100 h 1413"/>
              <a:gd name="T14" fmla="*/ 15953702 w 1221"/>
              <a:gd name="T15" fmla="*/ 127702859 h 1413"/>
              <a:gd name="T16" fmla="*/ 79119527 w 1221"/>
              <a:gd name="T17" fmla="*/ 164152309 h 1413"/>
              <a:gd name="T18" fmla="*/ 142415364 w 1221"/>
              <a:gd name="T19" fmla="*/ 127702859 h 1413"/>
              <a:gd name="T20" fmla="*/ 142415364 w 1221"/>
              <a:gd name="T21" fmla="*/ 54803601 h 1413"/>
              <a:gd name="T22" fmla="*/ 79119527 w 1221"/>
              <a:gd name="T23" fmla="*/ 18354151 h 1413"/>
              <a:gd name="T24" fmla="*/ 15953702 w 1221"/>
              <a:gd name="T25" fmla="*/ 54803601 h 1413"/>
              <a:gd name="T26" fmla="*/ 15953702 w 1221"/>
              <a:gd name="T27" fmla="*/ 127702859 h 14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21" h="1413">
                <a:moveTo>
                  <a:pt x="610" y="1412"/>
                </a:moveTo>
                <a:lnTo>
                  <a:pt x="0" y="1059"/>
                </a:lnTo>
                <a:lnTo>
                  <a:pt x="0" y="355"/>
                </a:lnTo>
                <a:lnTo>
                  <a:pt x="610" y="0"/>
                </a:lnTo>
                <a:lnTo>
                  <a:pt x="1220" y="353"/>
                </a:lnTo>
                <a:lnTo>
                  <a:pt x="1220" y="1057"/>
                </a:lnTo>
                <a:lnTo>
                  <a:pt x="610" y="1412"/>
                </a:lnTo>
                <a:close/>
                <a:moveTo>
                  <a:pt x="123" y="988"/>
                </a:moveTo>
                <a:lnTo>
                  <a:pt x="610" y="1270"/>
                </a:lnTo>
                <a:lnTo>
                  <a:pt x="1098" y="988"/>
                </a:lnTo>
                <a:lnTo>
                  <a:pt x="1098" y="424"/>
                </a:lnTo>
                <a:lnTo>
                  <a:pt x="610" y="142"/>
                </a:lnTo>
                <a:lnTo>
                  <a:pt x="123" y="424"/>
                </a:lnTo>
                <a:lnTo>
                  <a:pt x="123" y="98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590800"/>
            <a:ext cx="2103120" cy="152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17" name="Freeform 43">
            <a:extLst>
              <a:ext uri="{FF2B5EF4-FFF2-40B4-BE49-F238E27FC236}">
                <a16:creationId xmlns:a16="http://schemas.microsoft.com/office/drawing/2014/main" xmlns="" id="{255F2704-F6E1-4586-AF85-BF18753306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0881" y="2743200"/>
            <a:ext cx="239777" cy="276999"/>
          </a:xfrm>
          <a:custGeom>
            <a:avLst/>
            <a:gdLst>
              <a:gd name="T0" fmla="*/ 79119527 w 1221"/>
              <a:gd name="T1" fmla="*/ 182506100 h 1413"/>
              <a:gd name="T2" fmla="*/ 0 w 1221"/>
              <a:gd name="T3" fmla="*/ 136879575 h 1413"/>
              <a:gd name="T4" fmla="*/ 0 w 1221"/>
              <a:gd name="T5" fmla="*/ 45885019 h 1413"/>
              <a:gd name="T6" fmla="*/ 79119527 w 1221"/>
              <a:gd name="T7" fmla="*/ 0 h 1413"/>
              <a:gd name="T8" fmla="*/ 158239413 w 1221"/>
              <a:gd name="T9" fmla="*/ 45626525 h 1413"/>
              <a:gd name="T10" fmla="*/ 158239413 w 1221"/>
              <a:gd name="T11" fmla="*/ 136621081 h 1413"/>
              <a:gd name="T12" fmla="*/ 79119527 w 1221"/>
              <a:gd name="T13" fmla="*/ 182506100 h 1413"/>
              <a:gd name="T14" fmla="*/ 15953702 w 1221"/>
              <a:gd name="T15" fmla="*/ 127702859 h 1413"/>
              <a:gd name="T16" fmla="*/ 79119527 w 1221"/>
              <a:gd name="T17" fmla="*/ 164152309 h 1413"/>
              <a:gd name="T18" fmla="*/ 142415364 w 1221"/>
              <a:gd name="T19" fmla="*/ 127702859 h 1413"/>
              <a:gd name="T20" fmla="*/ 142415364 w 1221"/>
              <a:gd name="T21" fmla="*/ 54803601 h 1413"/>
              <a:gd name="T22" fmla="*/ 79119527 w 1221"/>
              <a:gd name="T23" fmla="*/ 18354151 h 1413"/>
              <a:gd name="T24" fmla="*/ 15953702 w 1221"/>
              <a:gd name="T25" fmla="*/ 54803601 h 1413"/>
              <a:gd name="T26" fmla="*/ 15953702 w 1221"/>
              <a:gd name="T27" fmla="*/ 127702859 h 14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21" h="1413">
                <a:moveTo>
                  <a:pt x="610" y="1412"/>
                </a:moveTo>
                <a:lnTo>
                  <a:pt x="0" y="1059"/>
                </a:lnTo>
                <a:lnTo>
                  <a:pt x="0" y="355"/>
                </a:lnTo>
                <a:lnTo>
                  <a:pt x="610" y="0"/>
                </a:lnTo>
                <a:lnTo>
                  <a:pt x="1220" y="353"/>
                </a:lnTo>
                <a:lnTo>
                  <a:pt x="1220" y="1057"/>
                </a:lnTo>
                <a:lnTo>
                  <a:pt x="610" y="1412"/>
                </a:lnTo>
                <a:close/>
                <a:moveTo>
                  <a:pt x="123" y="988"/>
                </a:moveTo>
                <a:lnTo>
                  <a:pt x="610" y="1270"/>
                </a:lnTo>
                <a:lnTo>
                  <a:pt x="1098" y="988"/>
                </a:lnTo>
                <a:lnTo>
                  <a:pt x="1098" y="424"/>
                </a:lnTo>
                <a:lnTo>
                  <a:pt x="610" y="142"/>
                </a:lnTo>
                <a:lnTo>
                  <a:pt x="123" y="424"/>
                </a:lnTo>
                <a:lnTo>
                  <a:pt x="123" y="98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Pentagon 36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4004715" y="3309236"/>
            <a:ext cx="240820" cy="175549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3276600"/>
            <a:ext cx="1828800" cy="1524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35" name="Pentagon 34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 rot="5400000">
            <a:off x="5987165" y="3309237"/>
            <a:ext cx="240820" cy="175549"/>
          </a:xfrm>
          <a:prstGeom prst="homePlate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  <a:scene3d>
            <a:camera prst="orthographicFront"/>
            <a:lightRig rig="glow" dir="t"/>
          </a:scene3d>
          <a:sp3d>
            <a:bevelT w="4445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43">
            <a:extLst>
              <a:ext uri="{FF2B5EF4-FFF2-40B4-BE49-F238E27FC236}">
                <a16:creationId xmlns:a16="http://schemas.microsoft.com/office/drawing/2014/main" xmlns="" id="{4D54FE63-2CCC-4D55-BA8A-7A8C10D2F7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0881" y="3152001"/>
            <a:ext cx="239777" cy="276999"/>
          </a:xfrm>
          <a:custGeom>
            <a:avLst/>
            <a:gdLst>
              <a:gd name="T0" fmla="*/ 79119527 w 1221"/>
              <a:gd name="T1" fmla="*/ 182506100 h 1413"/>
              <a:gd name="T2" fmla="*/ 0 w 1221"/>
              <a:gd name="T3" fmla="*/ 136879575 h 1413"/>
              <a:gd name="T4" fmla="*/ 0 w 1221"/>
              <a:gd name="T5" fmla="*/ 45885019 h 1413"/>
              <a:gd name="T6" fmla="*/ 79119527 w 1221"/>
              <a:gd name="T7" fmla="*/ 0 h 1413"/>
              <a:gd name="T8" fmla="*/ 158239413 w 1221"/>
              <a:gd name="T9" fmla="*/ 45626525 h 1413"/>
              <a:gd name="T10" fmla="*/ 158239413 w 1221"/>
              <a:gd name="T11" fmla="*/ 136621081 h 1413"/>
              <a:gd name="T12" fmla="*/ 79119527 w 1221"/>
              <a:gd name="T13" fmla="*/ 182506100 h 1413"/>
              <a:gd name="T14" fmla="*/ 15953702 w 1221"/>
              <a:gd name="T15" fmla="*/ 127702859 h 1413"/>
              <a:gd name="T16" fmla="*/ 79119527 w 1221"/>
              <a:gd name="T17" fmla="*/ 164152309 h 1413"/>
              <a:gd name="T18" fmla="*/ 142415364 w 1221"/>
              <a:gd name="T19" fmla="*/ 127702859 h 1413"/>
              <a:gd name="T20" fmla="*/ 142415364 w 1221"/>
              <a:gd name="T21" fmla="*/ 54803601 h 1413"/>
              <a:gd name="T22" fmla="*/ 79119527 w 1221"/>
              <a:gd name="T23" fmla="*/ 18354151 h 1413"/>
              <a:gd name="T24" fmla="*/ 15953702 w 1221"/>
              <a:gd name="T25" fmla="*/ 54803601 h 1413"/>
              <a:gd name="T26" fmla="*/ 15953702 w 1221"/>
              <a:gd name="T27" fmla="*/ 127702859 h 14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21" h="1413">
                <a:moveTo>
                  <a:pt x="610" y="1412"/>
                </a:moveTo>
                <a:lnTo>
                  <a:pt x="0" y="1059"/>
                </a:lnTo>
                <a:lnTo>
                  <a:pt x="0" y="355"/>
                </a:lnTo>
                <a:lnTo>
                  <a:pt x="610" y="0"/>
                </a:lnTo>
                <a:lnTo>
                  <a:pt x="1220" y="353"/>
                </a:lnTo>
                <a:lnTo>
                  <a:pt x="1220" y="1057"/>
                </a:lnTo>
                <a:lnTo>
                  <a:pt x="610" y="1412"/>
                </a:lnTo>
                <a:close/>
                <a:moveTo>
                  <a:pt x="123" y="988"/>
                </a:moveTo>
                <a:lnTo>
                  <a:pt x="610" y="1270"/>
                </a:lnTo>
                <a:lnTo>
                  <a:pt x="1098" y="988"/>
                </a:lnTo>
                <a:lnTo>
                  <a:pt x="1098" y="424"/>
                </a:lnTo>
                <a:lnTo>
                  <a:pt x="610" y="142"/>
                </a:lnTo>
                <a:lnTo>
                  <a:pt x="123" y="424"/>
                </a:lnTo>
                <a:lnTo>
                  <a:pt x="123" y="98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Rectangle 6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581400"/>
            <a:ext cx="2103120" cy="1524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962400" y="3886201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A6A6A6"/>
                </a:solidFill>
                <a:latin typeface="Arial Narrow" pitchFamily="34" charset="0"/>
              </a:rPr>
              <a:t>To change the length of the duration bars go to Format/Size (on far right).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antt chart sample-35049210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44616498_Blue two year Gantt chart_RVA_v3" id="{4F2015FC-E176-40BC-A36A-9920CC8956DD}" vid="{E9E35367-E662-4559-9FC2-94E7303EFC4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56F754-1D89-4433-8F21-2D9E37E88804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80EF1CB9-F6CA-4254-B2DD-DAD1601FFA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E26C35-DFD8-4F37-A40F-7DE49BF68C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gantt chart sample-35049210</Template>
  <TotalTime>0</TotalTime>
  <Words>79</Words>
  <Application>Microsoft Office PowerPoint</Application>
  <PresentationFormat>Custom</PresentationFormat>
  <Paragraphs>44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gantt chart sample-35049210</vt:lpstr>
      <vt:lpstr>Two Year Gantt Chart Template</vt:lpstr>
      <vt:lpstr>Slide Title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2022-04-27T02:22:12Z</dcterms:created>
  <dcterms:modified xsi:type="dcterms:W3CDTF">2022-04-27T02:23:01Z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